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3" r:id="rId1"/>
    <p:sldMasterId id="2147483985" r:id="rId2"/>
    <p:sldMasterId id="2147483997" r:id="rId3"/>
    <p:sldMasterId id="2147484123" r:id="rId4"/>
    <p:sldMasterId id="2147485759" r:id="rId5"/>
  </p:sldMasterIdLst>
  <p:notesMasterIdLst>
    <p:notesMasterId r:id="rId28"/>
  </p:notesMasterIdLst>
  <p:handoutMasterIdLst>
    <p:handoutMasterId r:id="rId29"/>
  </p:handoutMasterIdLst>
  <p:sldIdLst>
    <p:sldId id="423" r:id="rId6"/>
    <p:sldId id="428" r:id="rId7"/>
    <p:sldId id="259" r:id="rId8"/>
    <p:sldId id="260" r:id="rId9"/>
    <p:sldId id="261" r:id="rId10"/>
    <p:sldId id="262" r:id="rId11"/>
    <p:sldId id="263" r:id="rId12"/>
    <p:sldId id="401" r:id="rId13"/>
    <p:sldId id="265" r:id="rId14"/>
    <p:sldId id="264" r:id="rId15"/>
    <p:sldId id="275" r:id="rId16"/>
    <p:sldId id="276" r:id="rId17"/>
    <p:sldId id="277" r:id="rId18"/>
    <p:sldId id="278" r:id="rId19"/>
    <p:sldId id="266" r:id="rId20"/>
    <p:sldId id="333" r:id="rId21"/>
    <p:sldId id="267" r:id="rId22"/>
    <p:sldId id="430" r:id="rId23"/>
    <p:sldId id="420" r:id="rId24"/>
    <p:sldId id="293" r:id="rId25"/>
    <p:sldId id="316" r:id="rId26"/>
    <p:sldId id="383" r:id="rId27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CCFFFF"/>
    <a:srgbClr val="DFE9AF"/>
    <a:srgbClr val="BEF4FA"/>
    <a:srgbClr val="F1F6B4"/>
    <a:srgbClr val="EDF39F"/>
    <a:srgbClr val="E9F08C"/>
    <a:srgbClr val="D8E4B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7" autoAdjust="0"/>
    <p:restoredTop sz="94606" autoAdjust="0"/>
  </p:normalViewPr>
  <p:slideViewPr>
    <p:cSldViewPr>
      <p:cViewPr>
        <p:scale>
          <a:sx n="100" d="100"/>
          <a:sy n="100" d="100"/>
        </p:scale>
        <p:origin x="-58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13175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FBB990-86CC-4476-A2F4-5DFAEAC9ADE6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374188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13175" y="9374188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F57EF0D-1849-47D6-9236-1B29B7AAA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13175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127EF8-3E48-4671-B546-7EE7E6969AA1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374188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13175" y="9374188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B6BA32A-6F14-4FE4-A024-B94B1521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C93A46-F888-4FD6-8DFF-828FC1FBF96F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EC61BAC-0C6E-47AB-8560-44ACD8B5FCF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7912B3B-C9FE-48B5-868C-7993B2F44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B44058-E685-4B68-AD77-46B873FCC1A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32D8AD8-CFC4-4A7B-82E2-CF627A165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757882B-9396-420C-9896-AC9D8BE4DBFA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2DB5FF-E169-4756-A591-A0BF6007B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4C70F57-E07B-449F-8DF7-2D24FB628016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F477B6F-B0AF-4160-A68C-920913203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05DF3F9-F1CE-418F-8869-33ED2498085E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FC15195-9BD3-491E-A831-023DA0EF5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A6E3EB0-521D-49B4-8B33-F37766D29633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59721AF-485C-4367-BD40-96887CF20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2E54D6A-DE12-4DF6-944D-B2FC5C63036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F4EDBC9-243B-49F7-8554-AAC060391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E286D90-1173-4260-A812-EB346D6FA5D3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3593554-A6B6-4A17-A605-8297EF52D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CCE42FE-6C2C-4205-8B45-788A8738FCD9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224EDF1-BF48-42B0-8666-756839BA7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BB4B819-4CC6-413F-9C67-28BC8BB14F62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2764627-B21F-40F1-AD3E-E4328A8C8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B82F22A-9911-4414-89FA-994BB0A5EE4B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027F267-A1E7-44CA-AA02-F7C5371A8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830CB14-7292-4C72-B5A5-5C1123CDC40E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FCFB72E-CD25-4FD0-A9C6-9C14A3045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A6209B2-34BF-4338-A61E-4BD2E756A540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5D4DEA4-4B19-47D8-A70B-C6E9FA77D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7FF98E6-F2AC-489B-B257-14F702AA9BB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B824ED6-2055-4991-8F72-6783F2F49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38597B6-F6CD-47C1-9E63-F482683EEB06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DB0675B-42D4-4F4E-A297-2DCDD1BEE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CEAAE8A-1DA0-4796-816C-8B9546F0207F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198ED46-C869-4186-848C-DEB1251DC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7F24A9-A1AC-4DA4-AB60-F04852626197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736BB92-D454-426C-9276-004E730EE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CEF02A1-7C0C-43FE-95B4-8B9CF9CD06AA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2341C50-B4DB-4839-8477-19F35CBD8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920DF39-944E-411A-9DBC-C78F13CDC4A0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A4ADCE8-3313-4B2E-97A1-D181D871B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E80CCB5-91F6-400A-9B49-C2882262944B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8ED40B0-FDBE-4167-AC5E-5162CBDC8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E485B54-0D4D-4BD1-9D24-9D6C992BD115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331CC8F-D008-444B-955F-BF13CC30F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721D41F-37F8-4E69-90B1-67BC4A92A893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663A494-BE88-4118-B49D-C7C18C3CB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9D9C400-1895-4EB6-B5A0-D9484532E6E2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8BBA64E-FCC6-46CD-89E5-8B761544E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57360-B54C-479E-8D22-DD7C03792D48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33D78-1607-46AC-B704-899EA4221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9B46D-07C8-4214-8971-A8C67E0842FA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DFB9B-3E9F-4F3A-943B-177838E42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9CA6B-AD82-41B6-B56E-5F850E39B925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77C94-C517-4751-BF37-C478DE6BC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69231-9E03-4B8C-BD06-03A83E5FB85F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AACF-DA57-4C4A-AE4B-F78E10493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A7F9-6F1D-4B66-A70F-7A166F3BDCB5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677E1-06C4-4FFB-851C-F35B79011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D0EB5-2D6A-446D-8061-5881BDB2DAC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85C8A-1135-4088-8331-71F1D9C21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B36D-5251-42CF-965B-BD765EC3FEA8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92EE3-FEC5-404A-A539-A35889F3B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5D3BE-59FD-46B0-8A1B-2CBC5BC1FE8F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40A42-C35A-4C2A-9601-8C2626A49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8E0C-73F5-4FD2-87B5-93E662409CFB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0328C-BC44-4A3E-99CC-C9A1EC1C6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D250-2F9E-4686-8B8F-073E9B0583C7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FDC6E-61FD-4AC3-A4E3-059C62134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EA5854-E853-40D4-9846-C115B4BC9175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F6A53C2-6424-45C3-B307-22722A250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063E2-4888-42B0-ADA2-4DCFDBC5509D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2A62C-2A08-4229-9130-A190F320E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</a:endParaRPr>
                </a:p>
              </p:txBody>
            </p:sp>
          </p:grpSp>
        </p:grpSp>
      </p:grpSp>
      <p:sp>
        <p:nvSpPr>
          <p:cNvPr id="109574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9574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B9065-996E-46B1-89CC-B7E1A6EA7E32}" type="datetime1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108A3-C0CE-4E5D-A60D-177D1E511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1D098E4-6432-40BE-8183-3AF5B0C7A9F2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428F0B2-97FA-4BC0-ABE5-5A5B761BF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BED9473-9BA3-40A3-BD93-578A454AF59E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ECDEC7D-564A-4AEC-9AE2-37E615157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34ADDE1-961D-4A79-8236-621DDCEDED0A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51D87D8-DDBC-4D40-8769-A28BBD830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99C242-B151-43BD-B206-9E92AC26E60E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DE73472-383D-42A3-8615-92CC06FCF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23A8EC3-AB87-4AB8-A99E-4D03F69B2548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BCC66A5-8D0F-4B69-A9EF-817B14BE3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1FCB713-282A-4FA0-B3F5-1055D878A4CB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B9559C7-549D-43E2-B8EF-BF0B7B42A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0" r:id="rId1"/>
    <p:sldLayoutId id="2147485731" r:id="rId2"/>
    <p:sldLayoutId id="2147485732" r:id="rId3"/>
    <p:sldLayoutId id="2147485733" r:id="rId4"/>
    <p:sldLayoutId id="2147485734" r:id="rId5"/>
    <p:sldLayoutId id="2147485735" r:id="rId6"/>
    <p:sldLayoutId id="2147485736" r:id="rId7"/>
    <p:sldLayoutId id="2147485737" r:id="rId8"/>
    <p:sldLayoutId id="2147485738" r:id="rId9"/>
    <p:sldLayoutId id="2147485739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C367A75A-CF49-4905-88F2-977262013E3A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FB973DC6-899E-4162-8907-C0FBEC667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0" r:id="rId1"/>
    <p:sldLayoutId id="2147485741" r:id="rId2"/>
    <p:sldLayoutId id="2147485742" r:id="rId3"/>
    <p:sldLayoutId id="2147485743" r:id="rId4"/>
    <p:sldLayoutId id="2147485744" r:id="rId5"/>
    <p:sldLayoutId id="2147485745" r:id="rId6"/>
    <p:sldLayoutId id="2147485746" r:id="rId7"/>
    <p:sldLayoutId id="2147485747" r:id="rId8"/>
    <p:sldLayoutId id="214748574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43FD62B-52D3-4586-8DCB-406FA1949040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270BB24D-D12D-4137-8AF7-9FEAB9488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9" r:id="rId1"/>
    <p:sldLayoutId id="2147485750" r:id="rId2"/>
    <p:sldLayoutId id="2147485751" r:id="rId3"/>
    <p:sldLayoutId id="2147485752" r:id="rId4"/>
    <p:sldLayoutId id="2147485753" r:id="rId5"/>
    <p:sldLayoutId id="2147485754" r:id="rId6"/>
    <p:sldLayoutId id="2147485755" r:id="rId7"/>
    <p:sldLayoutId id="2147485756" r:id="rId8"/>
    <p:sldLayoutId id="2147485757" r:id="rId9"/>
    <p:sldLayoutId id="214748575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fld id="{911E88F9-C304-42DF-AF49-93BD45ECD8C7}" type="datetimeFigureOut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fld id="{0A6D23F4-07F8-42CF-849F-C4164E94B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9" r:id="rId1"/>
    <p:sldLayoutId id="2147485728" r:id="rId2"/>
    <p:sldLayoutId id="2147485727" r:id="rId3"/>
    <p:sldLayoutId id="2147485726" r:id="rId4"/>
    <p:sldLayoutId id="2147485725" r:id="rId5"/>
    <p:sldLayoutId id="2147485724" r:id="rId6"/>
    <p:sldLayoutId id="2147485723" r:id="rId7"/>
    <p:sldLayoutId id="2147485722" r:id="rId8"/>
    <p:sldLayoutId id="2147485721" r:id="rId9"/>
    <p:sldLayoutId id="2147485720" r:id="rId10"/>
    <p:sldLayoutId id="214748571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7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9472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6" name="Rectangle 6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6EAB9065-996E-46B1-89CC-B7E1A6EA7E32}" type="datetime1">
              <a:rPr lang="ru-RU"/>
              <a:pPr>
                <a:defRPr/>
              </a:pPr>
              <a:t>27.04.2023</a:t>
            </a:fld>
            <a:endParaRPr lang="ru-RU"/>
          </a:p>
        </p:txBody>
      </p:sp>
      <p:sp>
        <p:nvSpPr>
          <p:cNvPr id="1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9FF46F47-11C6-4A97-A68C-B68881E1E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760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88" y="1071563"/>
            <a:ext cx="8294687" cy="21288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smtClean="0">
                <a:latin typeface="Arial" charset="0"/>
              </a:rPr>
              <a:t/>
            </a:r>
            <a:br>
              <a:rPr lang="ru-RU" sz="3600" smtClean="0">
                <a:latin typeface="Arial" charset="0"/>
              </a:rPr>
            </a:br>
            <a:r>
              <a:rPr lang="ru-RU" sz="3600" smtClean="0">
                <a:latin typeface="Arial" charset="0"/>
              </a:rPr>
              <a:t> </a:t>
            </a:r>
            <a:r>
              <a:rPr lang="ru-RU" sz="3600" b="1" smtClean="0">
                <a:latin typeface="Arial" charset="0"/>
              </a:rPr>
              <a:t>«Бюджет для граждан» </a:t>
            </a:r>
            <a:r>
              <a:rPr lang="ru-RU" sz="3600" smtClean="0">
                <a:latin typeface="Arial" charset="0"/>
              </a:rPr>
              <a:t/>
            </a:r>
            <a:br>
              <a:rPr lang="ru-RU" sz="3600" smtClean="0">
                <a:latin typeface="Arial" charset="0"/>
              </a:rPr>
            </a:br>
            <a:r>
              <a:rPr lang="ru-RU" sz="3600" b="1" smtClean="0">
                <a:latin typeface="Arial" charset="0"/>
              </a:rPr>
              <a:t>Исполнение бюджета Репяховского сельского поселения</a:t>
            </a:r>
            <a:r>
              <a:rPr lang="ru-RU" sz="3600" smtClean="0">
                <a:latin typeface="Arial" charset="0"/>
              </a:rPr>
              <a:t/>
            </a:r>
            <a:br>
              <a:rPr lang="ru-RU" sz="3600" smtClean="0">
                <a:latin typeface="Arial" charset="0"/>
              </a:rPr>
            </a:br>
            <a:r>
              <a:rPr lang="ru-RU" sz="3600" b="1" smtClean="0">
                <a:latin typeface="Arial" charset="0"/>
              </a:rPr>
              <a:t>за 20</a:t>
            </a:r>
            <a:r>
              <a:rPr lang="en-US" sz="3600" b="1" smtClean="0">
                <a:latin typeface="Arial" charset="0"/>
              </a:rPr>
              <a:t>2</a:t>
            </a:r>
            <a:r>
              <a:rPr lang="ru-RU" sz="3600" b="1" smtClean="0">
                <a:latin typeface="Arial" charset="0"/>
              </a:rPr>
              <a:t>1</a:t>
            </a:r>
            <a:r>
              <a:rPr lang="en-US" sz="3600" b="1" smtClean="0">
                <a:latin typeface="Arial" charset="0"/>
              </a:rPr>
              <a:t> </a:t>
            </a:r>
            <a:r>
              <a:rPr lang="ru-RU" sz="3600" b="1" smtClean="0">
                <a:latin typeface="Arial" charset="0"/>
              </a:rPr>
              <a:t>год</a:t>
            </a:r>
          </a:p>
        </p:txBody>
      </p:sp>
      <p:pic>
        <p:nvPicPr>
          <p:cNvPr id="37891" name="Picture 5" descr="i?id=5b90ae0823253058baec6ec95c465d24&amp;n=33&amp;h=190&amp;w=1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4000500"/>
            <a:ext cx="250031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89217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        Роль Налогового кодекса Российской Федерации для бюджета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850" y="1125538"/>
            <a:ext cx="8424863" cy="9223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Налоговый кодекс Российской Федерации  (принят в 1998 году) устанавливает систему налогов и сборов, а также общие принципы налогообложения и сборов в Российской Федерации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288" y="2452688"/>
            <a:ext cx="8353425" cy="3683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Налоговый кодекс Российской Федерации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288" y="2820988"/>
            <a:ext cx="4140200" cy="369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5488" y="2820988"/>
            <a:ext cx="4213225" cy="369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II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288" y="3173413"/>
            <a:ext cx="4140200" cy="1754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Регулирование порядка взаимоотношений налоговых органов и налогоплательщиков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288" y="4640263"/>
            <a:ext cx="4140200" cy="1754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Установление ответственности за совершение налоговых правонарушений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0725" y="3190875"/>
            <a:ext cx="4213225" cy="17541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Описание и порядок взимания федеральных, региональных и местных налогов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488" y="4649788"/>
            <a:ext cx="4213225" cy="1754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Специальные налоговые режимы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604250" y="6381750"/>
            <a:ext cx="369888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03D48D9-EC0D-4712-9DAB-DE7B7620DF96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  <a:ln>
            <a:solidFill>
              <a:srgbClr val="FFC000"/>
            </a:solidFill>
          </a:ln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   Планирование доходов бюджета сельского поселения осуществляется в соответствии с требованиями Бюджетного послания Президента Российской Федерации Федеральному Собранию Российской Федерации о бюджетной политике, на основе положений Бюджетного кодекса Российской Федерации, Налогового кодекса Российской Федерации, решений земского собрания Репяховского сельского поселения (о едином налоге на вмененный доход), а также решений представительных органов местного самоуправления поселений по местным налогам (земельному налогу, налогу на имущество физических лиц).</a:t>
            </a:r>
          </a:p>
          <a:p>
            <a:pPr algn="ctr" eaLnBrk="1" hangingPunct="1"/>
            <a:endParaRPr lang="ru-RU" sz="2600" smtClean="0">
              <a:latin typeface="Arial" charset="0"/>
            </a:endParaRPr>
          </a:p>
        </p:txBody>
      </p:sp>
      <p:sp>
        <p:nvSpPr>
          <p:cNvPr id="51203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C441C5-76C1-4E9D-AFB6-1C86709AB707}" type="slidenum">
              <a:rPr lang="ru-RU" smtClean="0">
                <a:solidFill>
                  <a:srgbClr val="898989"/>
                </a:solidFill>
              </a:rPr>
              <a:pPr/>
              <a:t>11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    В Репяховском сельском поселении бюджет формируется на три года. Ежегодно принимается постановление  главы администрации сельского поселения «О подготовке  бюджета  сельского поселения на очередной финансовый год и плановый период», которым утверждаются календарный план мероприятий и график представления документов  по составлению проекта бюджета сельского поселения. </a:t>
            </a:r>
          </a:p>
          <a:p>
            <a:pPr algn="just"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    Согласно календарному плану администраторы доходов и администрация сельского поселения представляют необходимую информацию для планирования бюджета на очередной год и на плановый период.</a:t>
            </a:r>
          </a:p>
        </p:txBody>
      </p:sp>
      <p:sp>
        <p:nvSpPr>
          <p:cNvPr id="5222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3C3A2F-4D4A-4C93-92E7-CC72849D7696}" type="slidenum">
              <a:rPr lang="ru-RU" smtClean="0">
                <a:solidFill>
                  <a:srgbClr val="898989"/>
                </a:solidFill>
              </a:rPr>
              <a:pPr/>
              <a:t>12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1436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Проектные разработки доходной базы бюджета сельского поселения осуществляются с учетом основных направлений налоговой и бюджетной политики на прогнозируемый период в соответствии с главой 9 Бюджетного кодекса Российской Федерации «Доходы местных бюджетов» и статьями 173 «Прогноз социально-экономического развития», 174.1 «Прогнозирование доходов бюджета».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Для определения доходов бюджета сельского поселения используются показатели прогноза социально-экономического развития поселения, составляемые администрацией поселения.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sp>
        <p:nvSpPr>
          <p:cNvPr id="5325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DFFB4C-B9B6-44EA-BEF0-3C7FE9718683}" type="slidenum">
              <a:rPr lang="ru-RU" smtClean="0">
                <a:solidFill>
                  <a:srgbClr val="898989"/>
                </a:solidFill>
              </a:rPr>
              <a:pPr/>
              <a:t>13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401050" cy="650081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Прогнозные разработки по каждому виду доходов производятся главными администраторами доходов бюджета поселения на базе сложившейся динамики их поступлений, ожидаемой оценки доходов в текущем году, задолженности по налогам, а также налогооблагаемой базы, прогнозируемой на 3 года: прибыли, фонда оплаты труда, темпов роста (снижения) объемов производства, стоимости имущества, кадастровой стоимости земли, заключенных договоров на передачу в аренду имущества муниципальной собственности, действующих ставок по налоговым и неналоговым платежам, а также экономических темпов инфляции, базовым из которых является индекс роста потребительских цен. </a:t>
            </a:r>
          </a:p>
          <a:p>
            <a:pPr eaLnBrk="1" hangingPunct="1"/>
            <a:endParaRPr lang="ru-RU" smtClean="0">
              <a:latin typeface="Arial" charset="0"/>
            </a:endParaRPr>
          </a:p>
        </p:txBody>
      </p:sp>
      <p:sp>
        <p:nvSpPr>
          <p:cNvPr id="54275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2AA169-34FE-4A39-8090-0F0D7349EBAE}" type="slidenum">
              <a:rPr lang="ru-RU" smtClean="0">
                <a:solidFill>
                  <a:srgbClr val="898989"/>
                </a:solidFill>
              </a:rPr>
              <a:pPr/>
              <a:t>14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5688" y="6492875"/>
            <a:ext cx="371475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BA01CF6-4F2F-4706-8B75-D61DC4BA920A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5300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 i="1"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27200" y="1341438"/>
            <a:ext cx="5400675" cy="127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76725" y="132873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27875" y="1357313"/>
            <a:ext cx="0" cy="3762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27200" y="1338263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5" name="TextBox 20"/>
          <p:cNvSpPr txBox="1">
            <a:spLocks noChangeArrowheads="1"/>
          </p:cNvSpPr>
          <p:nvPr/>
        </p:nvSpPr>
        <p:spPr bwMode="auto">
          <a:xfrm>
            <a:off x="179388" y="1733550"/>
            <a:ext cx="2468562" cy="304800"/>
          </a:xfrm>
          <a:prstGeom prst="rect">
            <a:avLst/>
          </a:prstGeom>
          <a:solidFill>
            <a:srgbClr val="DFE26C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55306" name="TextBox 21"/>
          <p:cNvSpPr txBox="1">
            <a:spLocks noChangeArrowheads="1"/>
          </p:cNvSpPr>
          <p:nvPr/>
        </p:nvSpPr>
        <p:spPr bwMode="auto">
          <a:xfrm>
            <a:off x="2843213" y="1700213"/>
            <a:ext cx="2970212" cy="304800"/>
          </a:xfrm>
          <a:prstGeom prst="rect">
            <a:avLst/>
          </a:prstGeom>
          <a:solidFill>
            <a:srgbClr val="5EE2F0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55307" name="TextBox 22"/>
          <p:cNvSpPr txBox="1">
            <a:spLocks noChangeArrowheads="1"/>
          </p:cNvSpPr>
          <p:nvPr/>
        </p:nvSpPr>
        <p:spPr bwMode="auto">
          <a:xfrm>
            <a:off x="5940425" y="1733550"/>
            <a:ext cx="2771775" cy="581025"/>
          </a:xfrm>
          <a:prstGeom prst="rect">
            <a:avLst/>
          </a:prstGeom>
          <a:solidFill>
            <a:srgbClr val="3CD87B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55308" name="TextBox 23"/>
          <p:cNvSpPr txBox="1">
            <a:spLocks noChangeArrowheads="1"/>
          </p:cNvSpPr>
          <p:nvPr/>
        </p:nvSpPr>
        <p:spPr bwMode="auto">
          <a:xfrm>
            <a:off x="5940425" y="2349500"/>
            <a:ext cx="2771775" cy="4248150"/>
          </a:xfrm>
          <a:prstGeom prst="rect">
            <a:avLst/>
          </a:prstGeom>
          <a:solidFill>
            <a:srgbClr val="AFEBBA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Поступления от других бюджетов (межбюджетные трансферты), спонсорская помощь от организаций и граждан</a:t>
            </a: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9" name="TextBox 24"/>
          <p:cNvSpPr txBox="1">
            <a:spLocks noChangeArrowheads="1"/>
          </p:cNvSpPr>
          <p:nvPr/>
        </p:nvSpPr>
        <p:spPr bwMode="auto">
          <a:xfrm>
            <a:off x="2843213" y="2008188"/>
            <a:ext cx="2970212" cy="3514725"/>
          </a:xfrm>
          <a:prstGeom prst="rect">
            <a:avLst/>
          </a:prstGeom>
          <a:solidFill>
            <a:srgbClr val="BEF4FA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Поступления от уплаты платежей,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доходы от использования муниципального имущества;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плата за негативное воздействие на окружающую среду;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штрафы за нарушение законодательства;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другие</a:t>
            </a:r>
          </a:p>
        </p:txBody>
      </p:sp>
      <p:sp>
        <p:nvSpPr>
          <p:cNvPr id="55310" name="TextBox 25"/>
          <p:cNvSpPr txBox="1">
            <a:spLocks noChangeArrowheads="1"/>
          </p:cNvSpPr>
          <p:nvPr/>
        </p:nvSpPr>
        <p:spPr bwMode="auto">
          <a:xfrm>
            <a:off x="179388" y="2041525"/>
            <a:ext cx="2468562" cy="4492625"/>
          </a:xfrm>
          <a:prstGeom prst="rect">
            <a:avLst/>
          </a:prstGeom>
          <a:solidFill>
            <a:srgbClr val="F5F8C8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налог на доходы физических лиц;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земельный налог;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налог на имущество физических лиц;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акцизы;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другие</a:t>
            </a:r>
          </a:p>
          <a:p>
            <a:pPr algn="just">
              <a:buFont typeface="Wingdings" pitchFamily="2" charset="2"/>
              <a:buChar char="ü"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Прямоугольник 18"/>
          <p:cNvSpPr>
            <a:spLocks noChangeArrowheads="1"/>
          </p:cNvSpPr>
          <p:nvPr/>
        </p:nvSpPr>
        <p:spPr bwMode="auto">
          <a:xfrm>
            <a:off x="8786813" y="6581775"/>
            <a:ext cx="357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1AEED8A0-7F08-4857-972A-3BA471243352}" type="slidenum">
              <a:rPr lang="ru-RU" sz="1200">
                <a:latin typeface="Calibri" pitchFamily="34" charset="0"/>
              </a:rPr>
              <a:pPr/>
              <a:t>16</a:t>
            </a:fld>
            <a:endParaRPr lang="ru-RU" sz="1200">
              <a:latin typeface="Calibri" pitchFamily="34" charset="0"/>
            </a:endParaRPr>
          </a:p>
        </p:txBody>
      </p:sp>
      <p:graphicFrame>
        <p:nvGraphicFramePr>
          <p:cNvPr id="135526" name="Group 1382"/>
          <p:cNvGraphicFramePr>
            <a:graphicFrameLocks noGrp="1"/>
          </p:cNvGraphicFramePr>
          <p:nvPr/>
        </p:nvGraphicFramePr>
        <p:xfrm>
          <a:off x="0" y="260350"/>
          <a:ext cx="9144000" cy="3579180"/>
        </p:xfrm>
        <a:graphic>
          <a:graphicData uri="http://schemas.openxmlformats.org/drawingml/2006/table">
            <a:tbl>
              <a:tblPr/>
              <a:tblGrid>
                <a:gridCol w="5364163"/>
                <a:gridCol w="1152525"/>
                <a:gridCol w="935037"/>
                <a:gridCol w="865188"/>
                <a:gridCol w="827087"/>
              </a:tblGrid>
              <a:tr h="538163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исполнении бюджета сельского поселения за 2021год по налоговым и неналоговым доходам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Наименование показателя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решением с изменениями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испол-нения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Отклоне-ния (+, -)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1292,1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505,8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получаемые в виде арендной платы за земельные участки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5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     МЕЖБЮДЖЕТНЫЕ ТРАНСФЕРТЫ – ОСНОВНОЙ ВИД БЕЗВОЗМЕЗДНЫХ ПЕРЕЧИСЛЕНИЙ</a:t>
            </a:r>
          </a:p>
        </p:txBody>
      </p:sp>
      <p:sp>
        <p:nvSpPr>
          <p:cNvPr id="60419" name="TextBox 4"/>
          <p:cNvSpPr txBox="1">
            <a:spLocks noChangeArrowheads="1"/>
          </p:cNvSpPr>
          <p:nvPr/>
        </p:nvSpPr>
        <p:spPr bwMode="auto">
          <a:xfrm>
            <a:off x="323850" y="939800"/>
            <a:ext cx="8496300" cy="7080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Межбюджетные трансферты – денежные средства, перечисляемые из одного бюджета бюджетной системы Российской Федерации другому</a:t>
            </a:r>
          </a:p>
        </p:txBody>
      </p:sp>
      <p:sp>
        <p:nvSpPr>
          <p:cNvPr id="60420" name="TextBox 5"/>
          <p:cNvSpPr txBox="1">
            <a:spLocks noChangeArrowheads="1"/>
          </p:cNvSpPr>
          <p:nvPr/>
        </p:nvSpPr>
        <p:spPr bwMode="auto">
          <a:xfrm>
            <a:off x="250825" y="1803400"/>
            <a:ext cx="2376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</p:txBody>
      </p:sp>
      <p:sp>
        <p:nvSpPr>
          <p:cNvPr id="60421" name="TextBox 6"/>
          <p:cNvSpPr txBox="1">
            <a:spLocks noChangeArrowheads="1"/>
          </p:cNvSpPr>
          <p:nvPr/>
        </p:nvSpPr>
        <p:spPr bwMode="auto">
          <a:xfrm>
            <a:off x="3743325" y="1924050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Определение</a:t>
            </a:r>
          </a:p>
        </p:txBody>
      </p:sp>
      <p:sp>
        <p:nvSpPr>
          <p:cNvPr id="60422" name="TextBox 7"/>
          <p:cNvSpPr txBox="1">
            <a:spLocks noChangeArrowheads="1"/>
          </p:cNvSpPr>
          <p:nvPr/>
        </p:nvSpPr>
        <p:spPr bwMode="auto">
          <a:xfrm>
            <a:off x="6372225" y="1803400"/>
            <a:ext cx="223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8125" y="2454275"/>
            <a:ext cx="2830513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Дотации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Dotation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дар, пожертвование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" y="3779838"/>
            <a:ext cx="2808288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Субвенции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»)- приходить на помощь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288" y="5362575"/>
            <a:ext cx="27924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Субсидии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 - поддержка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113" y="2449513"/>
            <a:ext cx="2992437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7363" y="3779838"/>
            <a:ext cx="3024187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2763" y="5354638"/>
            <a:ext cx="30591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 софинансирования расходов других бюджетов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1550" y="2446338"/>
            <a:ext cx="2790825" cy="1322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даете своему ребенку карманные деньги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51550" y="3768725"/>
            <a:ext cx="2781300" cy="16319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6950" y="5354638"/>
            <a:ext cx="27432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«добавляете» денег для того, чтобы ребенок купил себе новый телефон (а остальные он накопил сам</a:t>
            </a:r>
            <a:r>
              <a:rPr lang="ru-RU" sz="1600" dirty="0">
                <a:latin typeface="+mn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774113" y="6492875"/>
            <a:ext cx="369887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6B9C55F-AC29-42EB-BC1F-00B661DABC60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Прямоугольник 18"/>
          <p:cNvSpPr>
            <a:spLocks noChangeArrowheads="1"/>
          </p:cNvSpPr>
          <p:nvPr/>
        </p:nvSpPr>
        <p:spPr bwMode="auto">
          <a:xfrm>
            <a:off x="8786813" y="6581775"/>
            <a:ext cx="357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3C5D3ED7-4346-43A0-87EF-9B867261B07C}" type="slidenum">
              <a:rPr lang="ru-RU" sz="1200">
                <a:latin typeface="Calibri" pitchFamily="34" charset="0"/>
              </a:rPr>
              <a:pPr/>
              <a:t>18</a:t>
            </a:fld>
            <a:endParaRPr lang="ru-RU" sz="1200">
              <a:latin typeface="Calibri" pitchFamily="34" charset="0"/>
            </a:endParaRPr>
          </a:p>
        </p:txBody>
      </p:sp>
      <p:graphicFrame>
        <p:nvGraphicFramePr>
          <p:cNvPr id="137304" name="Group 88"/>
          <p:cNvGraphicFramePr>
            <a:graphicFrameLocks noGrp="1"/>
          </p:cNvGraphicFramePr>
          <p:nvPr/>
        </p:nvGraphicFramePr>
        <p:xfrm>
          <a:off x="107950" y="549275"/>
          <a:ext cx="9036050" cy="3722054"/>
        </p:xfrm>
        <a:graphic>
          <a:graphicData uri="http://schemas.openxmlformats.org/drawingml/2006/table">
            <a:tbl>
              <a:tblPr/>
              <a:tblGrid>
                <a:gridCol w="5300663"/>
                <a:gridCol w="1139825"/>
                <a:gridCol w="923925"/>
                <a:gridCol w="854075"/>
                <a:gridCol w="817562"/>
              </a:tblGrid>
              <a:tr h="500063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исполнении бюджета сельского поселения за 2021 год по безвозмездным поступлениям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Наименование показателя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решением с изменениями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испол-нения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Отклоне-ния (+, -)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4891,4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4813,2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сельских поселений на выравнивание бюджетной обеспеченности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3240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субсидии бюджетам сельских поселений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513,1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Субвенции бюджетам сельских поселений на осуществление первичного воинского учета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1052,3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973,2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6B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115888"/>
            <a:ext cx="73040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</a:p>
        </p:txBody>
      </p:sp>
      <p:sp>
        <p:nvSpPr>
          <p:cNvPr id="6" name="Овал 5"/>
          <p:cNvSpPr/>
          <p:nvPr/>
        </p:nvSpPr>
        <p:spPr>
          <a:xfrm>
            <a:off x="520700" y="1122363"/>
            <a:ext cx="647700" cy="57626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2" name="Овал 11"/>
          <p:cNvSpPr/>
          <p:nvPr/>
        </p:nvSpPr>
        <p:spPr>
          <a:xfrm>
            <a:off x="622300" y="1920875"/>
            <a:ext cx="647700" cy="5762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3" name="Овал 12"/>
          <p:cNvSpPr/>
          <p:nvPr/>
        </p:nvSpPr>
        <p:spPr>
          <a:xfrm>
            <a:off x="638175" y="2727325"/>
            <a:ext cx="649288" cy="5746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4" name="Овал 13"/>
          <p:cNvSpPr/>
          <p:nvPr/>
        </p:nvSpPr>
        <p:spPr>
          <a:xfrm>
            <a:off x="723900" y="3559175"/>
            <a:ext cx="647700" cy="5746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5" name="Овал 14"/>
          <p:cNvSpPr/>
          <p:nvPr/>
        </p:nvSpPr>
        <p:spPr>
          <a:xfrm>
            <a:off x="844550" y="4400550"/>
            <a:ext cx="647700" cy="5762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6" name="Овал 15"/>
          <p:cNvSpPr/>
          <p:nvPr/>
        </p:nvSpPr>
        <p:spPr>
          <a:xfrm>
            <a:off x="911225" y="5295900"/>
            <a:ext cx="647700" cy="5762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62473" name="TextBox 16"/>
          <p:cNvSpPr txBox="1">
            <a:spLocks noChangeArrowheads="1"/>
          </p:cNvSpPr>
          <p:nvPr/>
        </p:nvSpPr>
        <p:spPr bwMode="auto">
          <a:xfrm>
            <a:off x="1484313" y="2655888"/>
            <a:ext cx="7077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</a:p>
        </p:txBody>
      </p:sp>
      <p:sp>
        <p:nvSpPr>
          <p:cNvPr id="62474" name="TextBox 17"/>
          <p:cNvSpPr txBox="1">
            <a:spLocks noChangeArrowheads="1"/>
          </p:cNvSpPr>
          <p:nvPr/>
        </p:nvSpPr>
        <p:spPr bwMode="auto">
          <a:xfrm>
            <a:off x="1562100" y="3467100"/>
            <a:ext cx="7521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 местная администрация, финансовые органы)</a:t>
            </a:r>
          </a:p>
        </p:txBody>
      </p:sp>
      <p:sp>
        <p:nvSpPr>
          <p:cNvPr id="62475" name="TextBox 18"/>
          <p:cNvSpPr txBox="1">
            <a:spLocks noChangeArrowheads="1"/>
          </p:cNvSpPr>
          <p:nvPr/>
        </p:nvSpPr>
        <p:spPr bwMode="auto">
          <a:xfrm>
            <a:off x="1571625" y="4327525"/>
            <a:ext cx="7470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</a:p>
        </p:txBody>
      </p:sp>
      <p:sp>
        <p:nvSpPr>
          <p:cNvPr id="62476" name="TextBox 19"/>
          <p:cNvSpPr txBox="1">
            <a:spLocks noChangeArrowheads="1"/>
          </p:cNvSpPr>
          <p:nvPr/>
        </p:nvSpPr>
        <p:spPr bwMode="auto">
          <a:xfrm>
            <a:off x="1601788" y="5229225"/>
            <a:ext cx="6994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</a:p>
        </p:txBody>
      </p:sp>
      <p:sp>
        <p:nvSpPr>
          <p:cNvPr id="62477" name="TextBox 20"/>
          <p:cNvSpPr txBox="1">
            <a:spLocks noChangeArrowheads="1"/>
          </p:cNvSpPr>
          <p:nvPr/>
        </p:nvSpPr>
        <p:spPr bwMode="auto">
          <a:xfrm>
            <a:off x="1235075" y="1052513"/>
            <a:ext cx="7454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</a:p>
        </p:txBody>
      </p:sp>
      <p:sp>
        <p:nvSpPr>
          <p:cNvPr id="62478" name="TextBox 21"/>
          <p:cNvSpPr txBox="1">
            <a:spLocks noChangeArrowheads="1"/>
          </p:cNvSpPr>
          <p:nvPr/>
        </p:nvSpPr>
        <p:spPr bwMode="auto">
          <a:xfrm>
            <a:off x="1390650" y="1847850"/>
            <a:ext cx="741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</a:p>
        </p:txBody>
      </p:sp>
      <p:sp>
        <p:nvSpPr>
          <p:cNvPr id="27" name="Выгнутая вправо стрелка 26"/>
          <p:cNvSpPr/>
          <p:nvPr/>
        </p:nvSpPr>
        <p:spPr>
          <a:xfrm rot="10800000">
            <a:off x="179388" y="1235075"/>
            <a:ext cx="731837" cy="4532313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3175" y="188913"/>
            <a:ext cx="9144000" cy="6192837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i="1">
                <a:solidFill>
                  <a:srgbClr val="0070C0"/>
                </a:solidFill>
              </a:rPr>
              <a:t>             </a:t>
            </a:r>
          </a:p>
          <a:p>
            <a:pPr algn="ctr"/>
            <a:r>
              <a:rPr lang="ru-RU" b="1" i="1">
                <a:solidFill>
                  <a:srgbClr val="0070C0"/>
                </a:solidFill>
              </a:rPr>
              <a:t> </a:t>
            </a:r>
            <a:r>
              <a:rPr lang="ru-RU" sz="2800" b="1" i="1">
                <a:solidFill>
                  <a:schemeClr val="tx1"/>
                </a:solidFill>
                <a:latin typeface="Times New Roman" pitchFamily="18" charset="0"/>
              </a:rPr>
              <a:t>Уважаемые жители Репяховского сельского поселения!</a:t>
            </a:r>
          </a:p>
          <a:p>
            <a:pPr algn="ctr"/>
            <a:endParaRPr lang="ru-RU" sz="1800" b="1" i="1">
              <a:solidFill>
                <a:schemeClr val="tx1"/>
              </a:solidFill>
            </a:endParaRPr>
          </a:p>
          <a:p>
            <a:pPr algn="ctr"/>
            <a:r>
              <a:rPr lang="ru-RU" sz="1800" b="1" i="1">
                <a:solidFill>
                  <a:schemeClr val="tx1"/>
                </a:solidFill>
              </a:rPr>
              <a:t>Вашему вниманию предлагается исполнение бюджета Репяховского сельского поселения за 20</a:t>
            </a:r>
            <a:r>
              <a:rPr lang="en-US" sz="1800" b="1" i="1">
                <a:solidFill>
                  <a:schemeClr val="tx1"/>
                </a:solidFill>
              </a:rPr>
              <a:t>2</a:t>
            </a:r>
            <a:r>
              <a:rPr lang="ru-RU" sz="1800" b="1" i="1">
                <a:solidFill>
                  <a:schemeClr val="tx1"/>
                </a:solidFill>
              </a:rPr>
              <a:t>1 год в форме презентационного материала.</a:t>
            </a:r>
          </a:p>
          <a:p>
            <a:pPr algn="ctr"/>
            <a:r>
              <a:rPr lang="ru-RU" sz="1800" b="1" i="1">
                <a:solidFill>
                  <a:schemeClr val="tx1"/>
                </a:solidFill>
              </a:rPr>
              <a:t>В настоящее время обеспечение открытости и прозрачности бюджетного процесса является одним из ключевых направлений деятельности органов местного самоуправления. Для того, чтобы каждый житель сельского поселения мог получить информацию о бюджете нашего поселения, решение об исполнении бюджета размещено на официальном сайте органов местного самоуправления муниципального района. Мы постарались доступно отразить основные параметры исполнения бюджета Репяховского сельского поселения за 2021 год.</a:t>
            </a:r>
          </a:p>
          <a:p>
            <a:pPr algn="ctr"/>
            <a:endParaRPr lang="ru-RU" sz="3600" b="1" i="1">
              <a:solidFill>
                <a:schemeClr val="tx1"/>
              </a:solidFill>
            </a:endParaRPr>
          </a:p>
          <a:p>
            <a:pPr algn="ctr"/>
            <a:endParaRPr lang="ru-RU" sz="260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D25F085-8AFB-4DB9-89A2-4889D57C4C6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850" y="260350"/>
            <a:ext cx="8640763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620713"/>
            <a:ext cx="8640763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по государственным программам Белгородской области.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113" y="3213100"/>
            <a:ext cx="72723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Разделы классификации расходов бюджета</a:t>
            </a:r>
          </a:p>
        </p:txBody>
      </p:sp>
      <p:sp>
        <p:nvSpPr>
          <p:cNvPr id="63493" name="TextBox 20"/>
          <p:cNvSpPr txBox="1">
            <a:spLocks noChangeArrowheads="1"/>
          </p:cNvSpPr>
          <p:nvPr/>
        </p:nvSpPr>
        <p:spPr bwMode="auto">
          <a:xfrm>
            <a:off x="1042988" y="3716338"/>
            <a:ext cx="18732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 «Общегосудар</a:t>
            </a: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ственные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вопросы»</a:t>
            </a:r>
          </a:p>
        </p:txBody>
      </p:sp>
      <p:sp>
        <p:nvSpPr>
          <p:cNvPr id="63494" name="TextBox 22"/>
          <p:cNvSpPr txBox="1">
            <a:spLocks noChangeArrowheads="1"/>
          </p:cNvSpPr>
          <p:nvPr/>
        </p:nvSpPr>
        <p:spPr bwMode="auto">
          <a:xfrm>
            <a:off x="1042988" y="4437063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02 «Национальная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оборона»</a:t>
            </a:r>
          </a:p>
        </p:txBody>
      </p:sp>
      <p:sp>
        <p:nvSpPr>
          <p:cNvPr id="63495" name="TextBox 25"/>
          <p:cNvSpPr txBox="1">
            <a:spLocks noChangeArrowheads="1"/>
          </p:cNvSpPr>
          <p:nvPr/>
        </p:nvSpPr>
        <p:spPr bwMode="auto">
          <a:xfrm>
            <a:off x="1042988" y="4941888"/>
            <a:ext cx="172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03 «Национальная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безопасность и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правоохранительная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деятельность»</a:t>
            </a:r>
          </a:p>
        </p:txBody>
      </p:sp>
      <p:sp>
        <p:nvSpPr>
          <p:cNvPr id="63496" name="TextBox 1023"/>
          <p:cNvSpPr txBox="1">
            <a:spLocks noChangeArrowheads="1"/>
          </p:cNvSpPr>
          <p:nvPr/>
        </p:nvSpPr>
        <p:spPr bwMode="auto">
          <a:xfrm>
            <a:off x="2987675" y="5013325"/>
            <a:ext cx="10795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06 «Охрана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среды»</a:t>
            </a:r>
          </a:p>
        </p:txBody>
      </p:sp>
      <p:sp>
        <p:nvSpPr>
          <p:cNvPr id="63497" name="TextBox 1038"/>
          <p:cNvSpPr txBox="1">
            <a:spLocks noChangeArrowheads="1"/>
          </p:cNvSpPr>
          <p:nvPr/>
        </p:nvSpPr>
        <p:spPr bwMode="auto">
          <a:xfrm>
            <a:off x="2987675" y="4292600"/>
            <a:ext cx="13684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05 «Жилищно-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коммунальное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хозяйство»</a:t>
            </a:r>
          </a:p>
        </p:txBody>
      </p:sp>
      <p:sp>
        <p:nvSpPr>
          <p:cNvPr id="63498" name="TextBox 1047"/>
          <p:cNvSpPr txBox="1">
            <a:spLocks noChangeArrowheads="1"/>
          </p:cNvSpPr>
          <p:nvPr/>
        </p:nvSpPr>
        <p:spPr bwMode="auto">
          <a:xfrm>
            <a:off x="4643438" y="3789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07 «Образование»</a:t>
            </a:r>
          </a:p>
        </p:txBody>
      </p:sp>
      <p:sp>
        <p:nvSpPr>
          <p:cNvPr id="63499" name="TextBox 1053"/>
          <p:cNvSpPr txBox="1">
            <a:spLocks noChangeArrowheads="1"/>
          </p:cNvSpPr>
          <p:nvPr/>
        </p:nvSpPr>
        <p:spPr bwMode="auto">
          <a:xfrm>
            <a:off x="4643438" y="4076700"/>
            <a:ext cx="161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08 «Культура,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кинематография»</a:t>
            </a:r>
          </a:p>
        </p:txBody>
      </p:sp>
      <p:sp>
        <p:nvSpPr>
          <p:cNvPr id="63500" name="TextBox 1067"/>
          <p:cNvSpPr txBox="1">
            <a:spLocks noChangeArrowheads="1"/>
          </p:cNvSpPr>
          <p:nvPr/>
        </p:nvSpPr>
        <p:spPr bwMode="auto">
          <a:xfrm>
            <a:off x="4716463" y="45815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«Социальная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политика»</a:t>
            </a:r>
          </a:p>
        </p:txBody>
      </p:sp>
      <p:sp>
        <p:nvSpPr>
          <p:cNvPr id="63501" name="TextBox 1074"/>
          <p:cNvSpPr txBox="1">
            <a:spLocks noChangeArrowheads="1"/>
          </p:cNvSpPr>
          <p:nvPr/>
        </p:nvSpPr>
        <p:spPr bwMode="auto">
          <a:xfrm>
            <a:off x="4787900" y="5084763"/>
            <a:ext cx="12969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«Физическая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 и спорт»</a:t>
            </a:r>
          </a:p>
        </p:txBody>
      </p:sp>
      <p:sp>
        <p:nvSpPr>
          <p:cNvPr id="63502" name="TextBox 1087"/>
          <p:cNvSpPr txBox="1">
            <a:spLocks noChangeArrowheads="1"/>
          </p:cNvSpPr>
          <p:nvPr/>
        </p:nvSpPr>
        <p:spPr bwMode="auto">
          <a:xfrm>
            <a:off x="6877050" y="3789363"/>
            <a:ext cx="143986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«Средства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массовой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информации»</a:t>
            </a:r>
          </a:p>
        </p:txBody>
      </p:sp>
      <p:sp>
        <p:nvSpPr>
          <p:cNvPr id="63503" name="TextBox 1103"/>
          <p:cNvSpPr txBox="1">
            <a:spLocks noChangeArrowheads="1"/>
          </p:cNvSpPr>
          <p:nvPr/>
        </p:nvSpPr>
        <p:spPr bwMode="auto">
          <a:xfrm>
            <a:off x="6804025" y="4508500"/>
            <a:ext cx="15589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 «Межбюджетные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трансферты </a:t>
            </a:r>
          </a:p>
          <a:p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 характера»</a:t>
            </a:r>
          </a:p>
        </p:txBody>
      </p:sp>
      <p:sp>
        <p:nvSpPr>
          <p:cNvPr id="63504" name="TextBox 1139"/>
          <p:cNvSpPr txBox="1">
            <a:spLocks noChangeArrowheads="1"/>
          </p:cNvSpPr>
          <p:nvPr/>
        </p:nvSpPr>
        <p:spPr bwMode="auto">
          <a:xfrm>
            <a:off x="2916238" y="3789363"/>
            <a:ext cx="139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«Национальная </a:t>
            </a:r>
          </a:p>
          <a:p>
            <a:pPr algn="ctr"/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</a:p>
        </p:txBody>
      </p:sp>
      <p:sp>
        <p:nvSpPr>
          <p:cNvPr id="63505" name="Номер слайда 4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F7A9FD-C08B-474F-8220-A16104EDF2EA}" type="slidenum">
              <a:rPr lang="ru-RU" smtClean="0">
                <a:solidFill>
                  <a:srgbClr val="595959"/>
                </a:solidFill>
              </a:rPr>
              <a:pPr/>
              <a:t>20</a:t>
            </a:fld>
            <a:endParaRPr lang="ru-RU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6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br>
              <a:rPr lang="ru-RU" sz="32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Репяховского сельского поселения за 2021</a:t>
            </a:r>
            <a:r>
              <a:rPr lang="en-US" sz="32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36</a:t>
            </a:r>
          </a:p>
        </p:txBody>
      </p:sp>
      <p:graphicFrame>
        <p:nvGraphicFramePr>
          <p:cNvPr id="64602" name="Group 90"/>
          <p:cNvGraphicFramePr>
            <a:graphicFrameLocks noGrp="1"/>
          </p:cNvGraphicFramePr>
          <p:nvPr/>
        </p:nvGraphicFramePr>
        <p:xfrm>
          <a:off x="785813" y="1214438"/>
          <a:ext cx="7286625" cy="3062291"/>
        </p:xfrm>
        <a:graphic>
          <a:graphicData uri="http://schemas.openxmlformats.org/drawingml/2006/table">
            <a:tbl>
              <a:tblPr/>
              <a:tblGrid>
                <a:gridCol w="4081462"/>
                <a:gridCol w="1895475"/>
                <a:gridCol w="1309688"/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 профинансировано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948,4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2116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37,6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2461,1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43,7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14,4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 Е Г 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5626,9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100,0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80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</p:txBody>
      </p:sp>
      <p:sp>
        <p:nvSpPr>
          <p:cNvPr id="65539" name="TextBox 4"/>
          <p:cNvSpPr txBox="1">
            <a:spLocks noChangeArrowheads="1"/>
          </p:cNvSpPr>
          <p:nvPr/>
        </p:nvSpPr>
        <p:spPr bwMode="auto">
          <a:xfrm>
            <a:off x="0" y="333375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i="1">
                <a:solidFill>
                  <a:srgbClr val="215968"/>
                </a:solidFill>
                <a:latin typeface="Times New Roman" pitchFamily="18" charset="0"/>
              </a:rPr>
              <a:t>Сведения об исполнении расходов бюджета сельского поселения к первоначальным плановым назначениям за 2021 год</a:t>
            </a:r>
          </a:p>
        </p:txBody>
      </p:sp>
      <p:sp>
        <p:nvSpPr>
          <p:cNvPr id="65540" name="Прямоугольник 14"/>
          <p:cNvSpPr>
            <a:spLocks noChangeArrowheads="1"/>
          </p:cNvSpPr>
          <p:nvPr/>
        </p:nvSpPr>
        <p:spPr bwMode="auto">
          <a:xfrm>
            <a:off x="8724900" y="6488113"/>
            <a:ext cx="339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E5124326-75D3-407F-B53D-5D7F66217711}" type="slidenum">
              <a:rPr lang="ru-RU" sz="1200">
                <a:latin typeface="Calibri" pitchFamily="34" charset="0"/>
              </a:rPr>
              <a:pPr/>
              <a:t>22</a:t>
            </a:fld>
            <a:endParaRPr lang="ru-RU" sz="1200">
              <a:latin typeface="Calibri" pitchFamily="34" charset="0"/>
            </a:endParaRPr>
          </a:p>
        </p:txBody>
      </p:sp>
      <p:graphicFrame>
        <p:nvGraphicFramePr>
          <p:cNvPr id="65667" name="Group 131"/>
          <p:cNvGraphicFramePr>
            <a:graphicFrameLocks noGrp="1"/>
          </p:cNvGraphicFramePr>
          <p:nvPr/>
        </p:nvGraphicFramePr>
        <p:xfrm>
          <a:off x="900113" y="1484313"/>
          <a:ext cx="7215187" cy="2922590"/>
        </p:xfrm>
        <a:graphic>
          <a:graphicData uri="http://schemas.openxmlformats.org/drawingml/2006/table">
            <a:tbl>
              <a:tblPr/>
              <a:tblGrid>
                <a:gridCol w="500062"/>
                <a:gridCol w="2578100"/>
                <a:gridCol w="1092200"/>
                <a:gridCol w="973138"/>
                <a:gridCol w="974725"/>
                <a:gridCol w="1096962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Раздел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Утверждено на 2021 год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Исполнено за 2021 год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Отклонение (+;-)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% исполнения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2643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2461,1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181,9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93,1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100,0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1290,9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948,4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342,5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73,5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2229,8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2116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113,8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94,9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14,5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72,5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ВСЕГО РАСХОДОВ 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6305,2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5626,9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678,3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89,2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692150"/>
            <a:ext cx="9144000" cy="597693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2000" b="1">
              <a:solidFill>
                <a:srgbClr val="0D0D0D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r>
              <a:rPr lang="ru-RU" b="1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– ЭТО ПЛАН ДОХОДОВ И РАСХОДОВ</a:t>
            </a:r>
          </a:p>
          <a:p>
            <a:pPr algn="ctr"/>
            <a:endParaRPr lang="ru-RU" sz="1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rgbClr val="4031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Каждый житель сельского поселения является участником формирования этого плана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pPr algn="ctr"/>
            <a:r>
              <a:rPr lang="ru-RU" b="1">
                <a:solidFill>
                  <a:srgbClr val="4031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Государство расходует поступившие доходы для выполнения своих функций и предоставления общественных (государственных) услуг: образование, культура,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</a:t>
            </a:r>
          </a:p>
          <a:p>
            <a:pPr algn="ctr"/>
            <a:endParaRPr lang="ru-RU" b="1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endParaRPr lang="ru-RU" sz="20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258817" y="83124"/>
            <a:ext cx="8158258" cy="567358"/>
          </a:xfrm>
        </p:spPr>
        <p:txBody>
          <a:bodyPr rtlCol="0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F29E70E-4B08-4CA6-8952-F778DD3A6BD3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3175" y="188913"/>
            <a:ext cx="9144000" cy="6192837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sz="2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денежные средства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sz="2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превышение расходов бюджета над его доходами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превышение доходов над его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расходами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sz="2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2200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0E6FB2F-C7F7-4E75-96AF-3F688BC0BB3D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188913"/>
            <a:ext cx="9144000" cy="6335712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ГОСУДАРСТВА – ЭТО ПЛАН НЕОБХОДИМЫХ ОБЩЕСТВУ РАСХОДОВ И ПРЕДПОЛАГАЕМЫХ ИСТОЧНИКОВ ДОХОДОВ  ДЛЯ ИХ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Размер расходов, как правило, определяется уровнем доходов.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Доходы же в большинстве случаев ограничены, по сравнению с потребностями.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случае нехватки ресурсов для покрытия потребностей планируются источники заимствований или сокращаются расходы, а при превышении доходов над расходами планируются сферы вложения излишков ресурсов.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6A30D57-FF3B-4477-861C-689DB74A2295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1438" y="115888"/>
            <a:ext cx="8929687" cy="6553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43011" name="TextBox 3"/>
          <p:cNvSpPr txBox="1">
            <a:spLocks noChangeArrowheads="1"/>
          </p:cNvSpPr>
          <p:nvPr/>
        </p:nvSpPr>
        <p:spPr bwMode="auto">
          <a:xfrm>
            <a:off x="250825" y="404813"/>
            <a:ext cx="85693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i="1">
                <a:latin typeface="Times New Roman" pitchFamily="18" charset="0"/>
                <a:cs typeface="Times New Roman" pitchFamily="18" charset="0"/>
              </a:rPr>
              <a:t>Бюджет позволяет государству регулировать условия развития экономики (распределение доходов, потребление, сбережение и др.) и влиять на социально-экономические процессы в обществе. </a:t>
            </a:r>
          </a:p>
          <a:p>
            <a:pPr algn="ctr"/>
            <a:r>
              <a:rPr lang="ru-RU" sz="2200" b="1" i="1">
                <a:latin typeface="Times New Roman" pitchFamily="18" charset="0"/>
                <a:cs typeface="Times New Roman" pitchFamily="18" charset="0"/>
              </a:rPr>
              <a:t> Существующие цели экономической политики, которые достигаются с помощью бюджета:</a:t>
            </a:r>
          </a:p>
        </p:txBody>
      </p:sp>
      <p:pic>
        <p:nvPicPr>
          <p:cNvPr id="43012" name="Схема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" y="2054225"/>
            <a:ext cx="889317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4250" y="6381750"/>
            <a:ext cx="369888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E2D280B-50D0-4E50-994A-83C5223489DF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925" y="115888"/>
            <a:ext cx="9074150" cy="6626225"/>
          </a:xfrm>
          <a:prstGeom prst="roundRect">
            <a:avLst/>
          </a:prstGeom>
          <a:solidFill>
            <a:srgbClr val="CCFFFF">
              <a:alpha val="74000"/>
            </a:srgbClr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124075" y="333375"/>
            <a:ext cx="4679950" cy="863600"/>
          </a:xfrm>
          <a:prstGeom prst="flowChartProcess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638" y="1781175"/>
            <a:ext cx="1987550" cy="1533525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семей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2138" y="1781175"/>
            <a:ext cx="2592387" cy="1698625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2225" y="1781175"/>
            <a:ext cx="2160588" cy="1533525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1638" y="4065588"/>
            <a:ext cx="2586037" cy="2316162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6600" y="4065588"/>
            <a:ext cx="2808288" cy="2316162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94450" y="4065588"/>
            <a:ext cx="2354263" cy="2243137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(местные бюджеты)</a:t>
            </a: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707356" y="1239044"/>
            <a:ext cx="314325" cy="503238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778626" y="1235075"/>
            <a:ext cx="323850" cy="504825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040981" y="1173957"/>
            <a:ext cx="301625" cy="503238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593975" y="3313113"/>
            <a:ext cx="449263" cy="503237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86251" y="3497262"/>
            <a:ext cx="355600" cy="504825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894388" y="3338513"/>
            <a:ext cx="379412" cy="503237"/>
          </a:xfrm>
          <a:prstGeom prst="rightArrow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CE69A59-BFA8-4A26-B0BE-022BE4ED7F7D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4049" name="Picture 26" descr="KrqdYpplk9I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5445125"/>
            <a:ext cx="136683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0" name="Picture 30" descr="3121646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350"/>
            <a:ext cx="2268538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1" name="Picture 32" descr="commercial_16443887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404813"/>
            <a:ext cx="1716087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72494" cy="928670"/>
          </a:xfrm>
          <a:gradFill flip="none" rotWithShape="1">
            <a:gsLst>
              <a:gs pos="50000">
                <a:schemeClr val="accent6">
                  <a:lumMod val="20000"/>
                  <a:lumOff val="80000"/>
                  <a:alpha val="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eaLnBrk="1" hangingPunct="1"/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Основные задачи бюджетной политики Репяховского сельского поселения за 20</a:t>
            </a:r>
            <a:r>
              <a:rPr lang="en-US" sz="2200" b="1" i="1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smtClean="0">
                <a:latin typeface="Times New Roman" pitchFamily="18" charset="0"/>
                <a:cs typeface="Times New Roman" pitchFamily="18" charset="0"/>
              </a:rPr>
              <a:t>1 год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smtClean="0">
                <a:latin typeface="Times New Roman" pitchFamily="18" charset="0"/>
                <a:cs typeface="Times New Roman" pitchFamily="18" charset="0"/>
              </a:rPr>
            </a:br>
            <a:endParaRPr lang="ru-RU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A8FC193-5743-40E4-829A-6806DD42C247}" type="slidenum">
              <a:rPr lang="ru-RU" b="1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b="1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88" y="3571875"/>
            <a:ext cx="4071937" cy="1152525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>
                <a:solidFill>
                  <a:schemeClr val="tx1"/>
                </a:solidFill>
                <a:latin typeface="Times New Roman" pitchFamily="18" charset="0"/>
              </a:rPr>
              <a:t>Оптимизация расходов бюджета района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3" y="928688"/>
            <a:ext cx="4500562" cy="107156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</a:rPr>
              <a:t>Обеспечение сбалансированности бюджета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3" y="2143125"/>
            <a:ext cx="4500562" cy="107156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>
                <a:solidFill>
                  <a:schemeClr val="tx1"/>
                </a:solidFill>
                <a:latin typeface="Times New Roman" pitchFamily="18" charset="0"/>
              </a:rPr>
              <a:t>Увеличение собственных доходов бюджета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363" y="5013325"/>
            <a:ext cx="4071937" cy="122396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>
                <a:solidFill>
                  <a:schemeClr val="tx1"/>
                </a:solidFill>
                <a:latin typeface="Times New Roman" pitchFamily="18" charset="0"/>
              </a:rPr>
              <a:t>Сокращение объема дефицита районного бюджета</a:t>
            </a:r>
            <a:r>
              <a:rPr lang="ru-RU" sz="1800">
                <a:solidFill>
                  <a:schemeClr val="tx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5067" name="AutoShape 15" descr="https://prioskol.ru/netcat_files/Image/stalo.jpg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5070" name="Picture 14" descr="20220427_1217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836613"/>
            <a:ext cx="3600450" cy="2700337"/>
          </a:xfrm>
          <a:prstGeom prst="rect">
            <a:avLst/>
          </a:prstGeom>
          <a:noFill/>
        </p:spPr>
      </p:pic>
      <p:pic>
        <p:nvPicPr>
          <p:cNvPr id="45071" name="Picture 15" descr="20220427_1237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500438"/>
            <a:ext cx="3536950" cy="2652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   Что регулирует Бюджетный кодекс Российской Федерации?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288" y="1125538"/>
            <a:ext cx="8569325" cy="8302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Бюджетный кодекс Российской Федерации (принят в 1998 году) устанавливает общие принципы бюджетного законодательства Российской Федерации, организации и функционирования бюджетной системы Российской Федерации, определяет основы бюджетного процесса и межбюджетных отношений, основания и виды ответственности за нарушение бюджетного законодательства Российской Федерации.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625" y="2071688"/>
            <a:ext cx="8569325" cy="369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кодекс Российской Федерации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288" y="2430463"/>
            <a:ext cx="1944687" cy="9540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5638" y="2433638"/>
            <a:ext cx="2193925" cy="9540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процесс в  Российской Федерации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1563" y="2433638"/>
            <a:ext cx="2124075" cy="9540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9563" y="2430463"/>
            <a:ext cx="2305050" cy="9540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нарушения и бюджетные меры принуждения</a:t>
            </a:r>
          </a:p>
        </p:txBody>
      </p:sp>
      <p:sp>
        <p:nvSpPr>
          <p:cNvPr id="49161" name="TextBox 10"/>
          <p:cNvSpPr txBox="1">
            <a:spLocks noChangeArrowheads="1"/>
          </p:cNvSpPr>
          <p:nvPr/>
        </p:nvSpPr>
        <p:spPr bwMode="auto">
          <a:xfrm>
            <a:off x="395288" y="3359150"/>
            <a:ext cx="1944687" cy="9556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Структура бюджетного законодательства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2" name="TextBox 11"/>
          <p:cNvSpPr txBox="1">
            <a:spLocks noChangeArrowheads="1"/>
          </p:cNvSpPr>
          <p:nvPr/>
        </p:nvSpPr>
        <p:spPr bwMode="auto">
          <a:xfrm>
            <a:off x="2339975" y="3359150"/>
            <a:ext cx="2124075" cy="9556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Структура бюджетной системы Российской Федерации и бюджетной классификации</a:t>
            </a:r>
          </a:p>
        </p:txBody>
      </p:sp>
      <p:sp>
        <p:nvSpPr>
          <p:cNvPr id="49163" name="TextBox 12"/>
          <p:cNvSpPr txBox="1">
            <a:spLocks noChangeArrowheads="1"/>
          </p:cNvSpPr>
          <p:nvPr/>
        </p:nvSpPr>
        <p:spPr bwMode="auto">
          <a:xfrm>
            <a:off x="4464050" y="3359150"/>
            <a:ext cx="2244725" cy="9556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Стадии бюджетного процесса</a:t>
            </a: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4" name="TextBox 13"/>
          <p:cNvSpPr txBox="1">
            <a:spLocks noChangeArrowheads="1"/>
          </p:cNvSpPr>
          <p:nvPr/>
        </p:nvSpPr>
        <p:spPr bwMode="auto">
          <a:xfrm>
            <a:off x="6669088" y="3359150"/>
            <a:ext cx="2295525" cy="9556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Бюджетные нарушения и их виды</a:t>
            </a: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5" name="TextBox 14"/>
          <p:cNvSpPr txBox="1">
            <a:spLocks noChangeArrowheads="1"/>
          </p:cNvSpPr>
          <p:nvPr/>
        </p:nvSpPr>
        <p:spPr bwMode="auto">
          <a:xfrm>
            <a:off x="395288" y="4295775"/>
            <a:ext cx="1944687" cy="5238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Общие понятия и термины</a:t>
            </a:r>
          </a:p>
        </p:txBody>
      </p:sp>
      <p:sp>
        <p:nvSpPr>
          <p:cNvPr id="49166" name="TextBox 15"/>
          <p:cNvSpPr txBox="1">
            <a:spLocks noChangeArrowheads="1"/>
          </p:cNvSpPr>
          <p:nvPr/>
        </p:nvSpPr>
        <p:spPr bwMode="auto">
          <a:xfrm>
            <a:off x="2339975" y="4305300"/>
            <a:ext cx="2193925" cy="5238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Принципы бюджетной системы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7" name="TextBox 16"/>
          <p:cNvSpPr txBox="1">
            <a:spLocks noChangeArrowheads="1"/>
          </p:cNvSpPr>
          <p:nvPr/>
        </p:nvSpPr>
        <p:spPr bwMode="auto">
          <a:xfrm>
            <a:off x="4464050" y="4295775"/>
            <a:ext cx="2195513" cy="5238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8" name="TextBox 17"/>
          <p:cNvSpPr txBox="1">
            <a:spLocks noChangeArrowheads="1"/>
          </p:cNvSpPr>
          <p:nvPr/>
        </p:nvSpPr>
        <p:spPr bwMode="auto">
          <a:xfrm>
            <a:off x="6659563" y="4295775"/>
            <a:ext cx="2305050" cy="523875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Бюджетные меры принуждения</a:t>
            </a:r>
          </a:p>
        </p:txBody>
      </p:sp>
      <p:sp>
        <p:nvSpPr>
          <p:cNvPr id="49169" name="TextBox 18"/>
          <p:cNvSpPr txBox="1">
            <a:spLocks noChangeArrowheads="1"/>
          </p:cNvSpPr>
          <p:nvPr/>
        </p:nvSpPr>
        <p:spPr bwMode="auto">
          <a:xfrm>
            <a:off x="396875" y="4786313"/>
            <a:ext cx="1944688" cy="2030412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Разграничение бюджетных полномочий Российской Федерации, субъектов Российской Федерации и муниципальных образований</a:t>
            </a:r>
          </a:p>
        </p:txBody>
      </p:sp>
      <p:sp>
        <p:nvSpPr>
          <p:cNvPr id="49170" name="TextBox 19"/>
          <p:cNvSpPr txBox="1">
            <a:spLocks noChangeArrowheads="1"/>
          </p:cNvSpPr>
          <p:nvPr/>
        </p:nvSpPr>
        <p:spPr bwMode="auto">
          <a:xfrm>
            <a:off x="2339975" y="4786313"/>
            <a:ext cx="2135188" cy="2030412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Основные положения о доходах и расходах бюджетов, государственном (муниципальном) долге, межбюджетных трансфертов</a:t>
            </a: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1" name="TextBox 20"/>
          <p:cNvSpPr txBox="1">
            <a:spLocks noChangeArrowheads="1"/>
          </p:cNvSpPr>
          <p:nvPr/>
        </p:nvSpPr>
        <p:spPr bwMode="auto">
          <a:xfrm>
            <a:off x="4500563" y="4826000"/>
            <a:ext cx="2205037" cy="2032000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Основы государственного финансового контроля</a:t>
            </a: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2" name="TextBox 21"/>
          <p:cNvSpPr txBox="1">
            <a:spLocks noChangeArrowheads="1"/>
          </p:cNvSpPr>
          <p:nvPr/>
        </p:nvSpPr>
        <p:spPr bwMode="auto">
          <a:xfrm>
            <a:off x="6659563" y="4778375"/>
            <a:ext cx="2305050" cy="2032000"/>
          </a:xfrm>
          <a:prstGeom prst="rect">
            <a:avLst/>
          </a:prstGeom>
          <a:solidFill>
            <a:srgbClr val="DFE9A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604250" y="6381750"/>
            <a:ext cx="369888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509F728-90A5-4035-A63A-8B3012A5AF0E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8_Тема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2_Круг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6155</TotalTime>
  <Words>1658</Words>
  <Application>Microsoft Office PowerPoint</Application>
  <PresentationFormat>Экран (4:3)</PresentationFormat>
  <Paragraphs>351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3_Тема Office</vt:lpstr>
      <vt:lpstr>4_Тема Office</vt:lpstr>
      <vt:lpstr>6_Тема Office</vt:lpstr>
      <vt:lpstr>8_Тема Office</vt:lpstr>
      <vt:lpstr>2_Круги</vt:lpstr>
      <vt:lpstr>  «Бюджет для граждан»  Исполнение бюджета Репяховского сельского поселения за 2021 год</vt:lpstr>
      <vt:lpstr>Слайд 2</vt:lpstr>
      <vt:lpstr>ЧТО ТАКОЕ БЮДЖЕТ?</vt:lpstr>
      <vt:lpstr>Слайд 4</vt:lpstr>
      <vt:lpstr>Слайд 5</vt:lpstr>
      <vt:lpstr>Слайд 6</vt:lpstr>
      <vt:lpstr>Слайд 7</vt:lpstr>
      <vt:lpstr> Основные задачи бюджетной политики Репяховского сельского поселения за 2021 год </vt:lpstr>
      <vt:lpstr>Слайд 9</vt:lpstr>
      <vt:lpstr>Слайд 10</vt:lpstr>
      <vt:lpstr>Слайд 11</vt:lpstr>
      <vt:lpstr>Слайд 12</vt:lpstr>
      <vt:lpstr>Слайд 13</vt:lpstr>
      <vt:lpstr>Слайд 14</vt:lpstr>
      <vt:lpstr>Доходы бюджета</vt:lpstr>
      <vt:lpstr>Слайд 16</vt:lpstr>
      <vt:lpstr>Слайд 17</vt:lpstr>
      <vt:lpstr>Слайд 18</vt:lpstr>
      <vt:lpstr>Слайд 19</vt:lpstr>
      <vt:lpstr>Слайд 20</vt:lpstr>
      <vt:lpstr>Структура расходов бюджета  Репяховского сельского поселения за 2021 год</vt:lpstr>
      <vt:lpstr>                           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Потатуркина Татьяна Андреевна</dc:creator>
  <cp:lastModifiedBy>PC</cp:lastModifiedBy>
  <cp:revision>465</cp:revision>
  <dcterms:created xsi:type="dcterms:W3CDTF">2015-06-01T11:45:15Z</dcterms:created>
  <dcterms:modified xsi:type="dcterms:W3CDTF">2023-04-27T12:19:10Z</dcterms:modified>
</cp:coreProperties>
</file>